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95" r:id="rId2"/>
    <p:sldId id="256" r:id="rId3"/>
    <p:sldId id="283" r:id="rId4"/>
    <p:sldId id="282" r:id="rId5"/>
    <p:sldId id="307" r:id="rId6"/>
    <p:sldId id="288" r:id="rId7"/>
    <p:sldId id="296" r:id="rId8"/>
    <p:sldId id="297" r:id="rId9"/>
    <p:sldId id="298" r:id="rId10"/>
    <p:sldId id="299" r:id="rId11"/>
    <p:sldId id="301" r:id="rId12"/>
    <p:sldId id="308" r:id="rId13"/>
    <p:sldId id="309" r:id="rId14"/>
    <p:sldId id="300" r:id="rId15"/>
    <p:sldId id="303" r:id="rId16"/>
    <p:sldId id="304" r:id="rId17"/>
    <p:sldId id="305" r:id="rId18"/>
    <p:sldId id="306" r:id="rId19"/>
    <p:sldId id="266" r:id="rId20"/>
    <p:sldId id="310" r:id="rId21"/>
    <p:sldId id="279" r:id="rId22"/>
    <p:sldId id="278" r:id="rId23"/>
    <p:sldId id="273" r:id="rId24"/>
    <p:sldId id="272" r:id="rId25"/>
    <p:sldId id="271" r:id="rId26"/>
    <p:sldId id="302" r:id="rId27"/>
    <p:sldId id="270" r:id="rId28"/>
  </p:sldIdLst>
  <p:sldSz cx="12192000" cy="1625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CF"/>
    <a:srgbClr val="FF3300"/>
    <a:srgbClr val="1D9A78"/>
    <a:srgbClr val="FF6600"/>
    <a:srgbClr val="FFFFCC"/>
    <a:srgbClr val="9BE5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 varScale="1">
        <p:scale>
          <a:sx n="53" d="100"/>
          <a:sy n="53" d="100"/>
        </p:scale>
        <p:origin x="3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D2E9-D38A-470B-BA11-51E6EDC9AE88}" type="datetimeFigureOut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1534-63FA-49D5-8706-8678B97B8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17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54BC-CFFD-4EDB-9D9C-40F0514CE00B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ADF-C649-4A10-9D27-ECE2AF65D7DC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7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AD5-A3DA-4AFB-B51B-A09E6D68DBE0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47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91E8-3290-45AA-B2F4-FA81936209B9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86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ED8E-727A-4578-8402-C2A33DF1292A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4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BBB-8F6B-43B5-A58F-59D4E18851B2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9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702B-CEF2-46FA-AD06-12516F847661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D1CC-9D71-4F9C-B0AB-F0B37F4727AC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7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8C10-8A99-4E3C-AB95-898F737B2BC9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16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65E8-1336-4976-A296-427F7BEAE8FA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05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CB95-990B-43D5-BEC3-C9FE93E79F51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3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5F6-81C2-4905-8E4D-9D5CB000F190}" type="datetime1">
              <a:rPr kumimoji="1" lang="ja-JP" altLang="en-US" smtClean="0"/>
              <a:t>2018/12/24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BB58-D36E-4C33-A146-87E6577AB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7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manshop.com/tatemonosearch/fukushima/547/" TargetMode="External"/><Relationship Id="rId2" Type="http://schemas.openxmlformats.org/officeDocument/2006/relationships/hyperlink" Target="http://www.homemate.co.jp/07fukushima/07547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umo.jp/chintai/fukushima/ek_5153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jp.stanby.com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6652D-9B76-42FC-82F8-428D8DAC0970}"/>
              </a:ext>
            </a:extLst>
          </p:cNvPr>
          <p:cNvSpPr/>
          <p:nvPr/>
        </p:nvSpPr>
        <p:spPr>
          <a:xfrm>
            <a:off x="1103819" y="2737144"/>
            <a:ext cx="10031541" cy="12604456"/>
          </a:xfrm>
          <a:prstGeom prst="rect">
            <a:avLst/>
          </a:prstGeom>
          <a:solidFill>
            <a:srgbClr val="FDE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CC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5D025-3EC9-42F7-9F0D-678D7F69801E}"/>
              </a:ext>
            </a:extLst>
          </p:cNvPr>
          <p:cNvSpPr/>
          <p:nvPr/>
        </p:nvSpPr>
        <p:spPr>
          <a:xfrm>
            <a:off x="1815019" y="3383647"/>
            <a:ext cx="8561962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はじめまして。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この冊子を開いていただき、ありがとうございます。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一般社団法人まちづくりなみ</a:t>
            </a:r>
            <a:r>
              <a:rPr lang="ja-JP" altLang="en-US" sz="2800" dirty="0" err="1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えの</a:t>
            </a:r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従業員である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浪江町の新規住民と元住民の２人を中心に、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それぞれの立場から、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「浪江町でのくらし」について、実体験に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もとづいた冊子をつくりました。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浪江町は、東北のなかでは気候が温暖で雪も少ない、過ごしやすい気候のまちです。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福島県の最東端の町でもあり、県内で朝日が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いちばん早く見られる土地でもあります。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また、海も山も川もある、自然ゆたかなまちです。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特筆すべきは、水資源の豊富さ。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水道の蛇口から出る水は、すべて地下水を使用しています。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また、町内を流れる請戸川は、水源から河口まで、浪江の町内で完結する珍しい河川です。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この気候条件のためか、縄文時代から人が暮らしていた痕跡が多く残るまちでもあります。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8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ぜひ、この町に来てください。</a:t>
            </a:r>
            <a:endParaRPr lang="en-US" altLang="ja-JP" sz="28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547991" y="587564"/>
            <a:ext cx="7127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「浪江町の情報をのぞいてみてください」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87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③	引越関連情報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       「引越するときには何が必要なんだろう？」	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9312341" cy="891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00"/>
              </a:lnSpc>
              <a:buAutoNum type="circleNumDbPlain"/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町内の住宅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●町営幾世橋集合住宅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: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福島再生賃貸住宅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入居対象：平成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23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年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3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月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11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日時点浪江町内に居住していた方および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浪江町に転入する方で、世帯の収入が基準額（月額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487,000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円）を超えない世帯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●民間不動産から検索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ホームメイト	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  <a:hlinkClick r:id="rId2"/>
              </a:rPr>
              <a:t>http://www.homemate.co.jp/07fukushima/07547/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アパマンショップ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  <a:hlinkClick r:id="rId3"/>
              </a:rPr>
              <a:t>http://www.apamanshop.com/tatemonosearch/fukushima/547/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アットホーム	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https://www.athome.co.jp/chintai/fukushima/futaba_namie-city/list/	</a:t>
            </a: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ＳＵＭＯ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  <a:hlinkClick r:id="rId4"/>
              </a:rPr>
              <a:t>https://suumo.jp/chintai/fukushima/ek_51535/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21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③	引越関連情報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       「引越するときには何が必要なんだろう？」	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9312341" cy="934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00"/>
              </a:lnSpc>
              <a:buAutoNum type="circleNumDbPlain" startAt="2"/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浪江町への引越に関する特有なこと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●引越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浪江町は町内に帰還困難区域があるため、荷物の配送が対応できない運送業者があります。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運送業者に引越の荷物などを依頼する際はお気をつけください。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手続きや引越依頼は早めにすることをおすすめします。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●引越後の手続き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住民票などの手続き：浪江町役場の住民課で手続きをして下さい。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電気：浪江町は東北電力の管内です。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水道：浪江町役場住宅水道課へ開栓届を提出してください。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ガス：浪江町は都市ガスではなくプロパンガスです。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●郵便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引っ越し先で郵送物を受け取るためには郵便局への「転居届」が必要になります。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インターネットでも手続きは可能です。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https://welcometown.post.japanpost.jp/etn/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手続きしてから受理まで一週間ほどかかるので、早めの手続きをおすすめします。</a:t>
            </a: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15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③	引越関連情報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       「引越するときには何が必要なんだろう？」	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9312341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③	引越チェックリスト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6767709-D203-4512-96DD-C57BE318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990" y="4026481"/>
            <a:ext cx="8766903" cy="118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993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0" tIns="720000" bIns="288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E9CF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+mn-cs"/>
              </a:rPr>
              <a:t>③	引越関連情報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E9CF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+mn-cs"/>
              </a:rPr>
              <a:t>       「引越するときには何が必要なんだろう？」	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E9CF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  <a:cs typeface="+mn-cs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1BB58-D36E-4C33-A146-87E6577AB068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9312341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-R" panose="02020400000000000000" pitchFamily="18" charset="-128"/>
                <a:ea typeface="UD Digi Kyokasho N-R" panose="02020400000000000000" pitchFamily="18" charset="-128"/>
                <a:cs typeface="+mn-cs"/>
              </a:rPr>
              <a:t>③	引越チェックリスト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9BE9A7-A529-4F9D-BE5F-980D2264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89" y="4052389"/>
            <a:ext cx="8766920" cy="118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13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8885621" cy="1145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【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２０１８年の浪江町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】</a:t>
            </a: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日々のこまごまとしたものは町内で買い物できる店がありますが、全て揃うわけではありません。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お休みの日や、仕事が早めに終わった日など、まとめて南相馬市などにお買い物に行っています。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病院は役場に診療所がありますが、専門的な治療（歯科など）は南相馬市に病院が多数あるので、そちらに通います。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浪江町の中心地（駅や役場など）から南相馬市の市街地までは、だいたい車で２０～３０分です。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さらにお隣の相馬市まではだいたい車で１時間です。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（相馬市、南相馬市はそれぞれ違う自治体です。隣接していて名前も似ているので注意！）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映画館なども備えた大規模商業施設は、南のいわき市もしくは北の宮城県仙台市にあります。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２～３か月に１回くらい、プチ旅行的に遊びに行きます。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平日２０時以降、コンビニ含めて町内の商業施設はほとんど閉店します。（一部の飲食店除く）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また、休日に営業している商業施設も限られています。町内での買い物は計画的に行いましょう。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日々の食事については、自炊をおすすめします。浪江町で料理の腕を磨いてみませんか？</a:t>
            </a: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74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44938A-C614-4204-A027-26F1229D0107}"/>
              </a:ext>
            </a:extLst>
          </p:cNvPr>
          <p:cNvSpPr/>
          <p:nvPr/>
        </p:nvSpPr>
        <p:spPr>
          <a:xfrm>
            <a:off x="1015179" y="3719654"/>
            <a:ext cx="10740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●町内</a:t>
            </a: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町内でのお買い物は、日用品については２軒あるコンビニと「まち・なみ・まるしぇ」でできます。それぞれ営業時間が短いので注意！</a:t>
            </a:r>
          </a:p>
          <a:p>
            <a:r>
              <a:rPr lang="ja-JP" altLang="en-US" sz="20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「まち・なみ・まるしぇ」とは？浪江町役場の敷地内にある仮設商業店舗です。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213A8D-5898-411D-B402-E3FD1BDE89EA}"/>
              </a:ext>
            </a:extLst>
          </p:cNvPr>
          <p:cNvSpPr/>
          <p:nvPr/>
        </p:nvSpPr>
        <p:spPr>
          <a:xfrm>
            <a:off x="1015178" y="9242964"/>
            <a:ext cx="9949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●富岡町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さくらモールとみおか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富岡町にある複合商業施設です。基本的に休業日無しですが、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店舗によって営業時間が違います。フードコートで食事もできます。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3160E4-1294-4531-A729-04D49DD7A0B6}"/>
              </a:ext>
            </a:extLst>
          </p:cNvPr>
          <p:cNvSpPr/>
          <p:nvPr/>
        </p:nvSpPr>
        <p:spPr>
          <a:xfrm>
            <a:off x="922053" y="3120868"/>
            <a:ext cx="224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①	買い物</a:t>
            </a:r>
          </a:p>
        </p:txBody>
      </p:sp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C6F8A28A-A234-45A4-AE15-CDA411D94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17856"/>
              </p:ext>
            </p:extLst>
          </p:nvPr>
        </p:nvGraphicFramePr>
        <p:xfrm>
          <a:off x="1068150" y="5263986"/>
          <a:ext cx="995045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3" imgW="5114877" imgH="1228682" progId="Excel.Sheet.12">
                  <p:embed/>
                </p:oleObj>
              </mc:Choice>
              <mc:Fallback>
                <p:oleObj name="Worksheet" r:id="rId3" imgW="5114877" imgH="12286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150" y="5263986"/>
                        <a:ext cx="995045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図 23">
            <a:extLst>
              <a:ext uri="{FF2B5EF4-FFF2-40B4-BE49-F238E27FC236}">
                <a16:creationId xmlns:a16="http://schemas.microsoft.com/office/drawing/2014/main" id="{59123DBD-F183-4674-A38A-B20B3C269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50" y="11255488"/>
            <a:ext cx="10055698" cy="13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0F552F-43C2-4949-8271-9D2721445C23}"/>
              </a:ext>
            </a:extLst>
          </p:cNvPr>
          <p:cNvSpPr/>
          <p:nvPr/>
        </p:nvSpPr>
        <p:spPr>
          <a:xfrm>
            <a:off x="1238568" y="7406859"/>
            <a:ext cx="10115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●南相馬市（原町区）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買いものに行く場合、国道６号線沿いのこの４店で生活に必要なものはそろいます。</a:t>
            </a: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以下以外にも、南相馬市内には多数の商業店舗があります。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47936F-3BF4-4EDF-BF9E-CB0A22B06047}"/>
              </a:ext>
            </a:extLst>
          </p:cNvPr>
          <p:cNvSpPr/>
          <p:nvPr/>
        </p:nvSpPr>
        <p:spPr>
          <a:xfrm>
            <a:off x="1238568" y="409473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●南相馬市（小高区）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3160E4-1294-4531-A729-04D49DD7A0B6}"/>
              </a:ext>
            </a:extLst>
          </p:cNvPr>
          <p:cNvSpPr/>
          <p:nvPr/>
        </p:nvSpPr>
        <p:spPr>
          <a:xfrm>
            <a:off x="922053" y="3120868"/>
            <a:ext cx="224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①	買い物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D06CAAF-7381-49B8-845D-BA0242FB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9" y="9461956"/>
            <a:ext cx="9950721" cy="2369669"/>
          </a:xfrm>
          <a:prstGeom prst="rect">
            <a:avLst/>
          </a:prstGeom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C2E64984-A809-4ACA-9373-557E2F327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77870"/>
              </p:ext>
            </p:extLst>
          </p:nvPr>
        </p:nvGraphicFramePr>
        <p:xfrm>
          <a:off x="1238250" y="4932363"/>
          <a:ext cx="99504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4" imgW="5381513" imgH="799929" progId="Excel.Sheet.12">
                  <p:embed/>
                </p:oleObj>
              </mc:Choice>
              <mc:Fallback>
                <p:oleObj name="Worksheet" r:id="rId4" imgW="5381513" imgH="799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250" y="4932363"/>
                        <a:ext cx="9950450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79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3160E4-1294-4531-A729-04D49DD7A0B6}"/>
              </a:ext>
            </a:extLst>
          </p:cNvPr>
          <p:cNvSpPr/>
          <p:nvPr/>
        </p:nvSpPr>
        <p:spPr>
          <a:xfrm>
            <a:off x="922053" y="3120868"/>
            <a:ext cx="224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②	飲食店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3876C2-3D18-44C3-A6CD-CFE491CEECF2}"/>
              </a:ext>
            </a:extLst>
          </p:cNvPr>
          <p:cNvSpPr/>
          <p:nvPr/>
        </p:nvSpPr>
        <p:spPr>
          <a:xfrm>
            <a:off x="1172012" y="4269025"/>
            <a:ext cx="6088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まち・なみ・まるしぇ内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AE060F-0F5D-4385-9230-4FC9E6395A75}"/>
              </a:ext>
            </a:extLst>
          </p:cNvPr>
          <p:cNvSpPr/>
          <p:nvPr/>
        </p:nvSpPr>
        <p:spPr>
          <a:xfrm>
            <a:off x="1172012" y="6944070"/>
            <a:ext cx="2577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その他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DC03DC-CC28-497D-895B-835B2AEE4B79}"/>
              </a:ext>
            </a:extLst>
          </p:cNvPr>
          <p:cNvSpPr/>
          <p:nvPr/>
        </p:nvSpPr>
        <p:spPr>
          <a:xfrm>
            <a:off x="922053" y="12393558"/>
            <a:ext cx="182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●町外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AB3EEC-AD5F-447D-B2E8-EA4AF96B78D7}"/>
              </a:ext>
            </a:extLst>
          </p:cNvPr>
          <p:cNvSpPr/>
          <p:nvPr/>
        </p:nvSpPr>
        <p:spPr>
          <a:xfrm>
            <a:off x="922053" y="3768895"/>
            <a:ext cx="224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●町内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747FB2A-6EF8-4EE3-8367-F2D404D9BB62}"/>
              </a:ext>
            </a:extLst>
          </p:cNvPr>
          <p:cNvSpPr/>
          <p:nvPr/>
        </p:nvSpPr>
        <p:spPr>
          <a:xfrm>
            <a:off x="1172012" y="12855223"/>
            <a:ext cx="934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南相馬市、相馬市には多数の飲食店があります。</a:t>
            </a:r>
          </a:p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おなじみのチェーン含め、個人経営の飲食店も数多くあります。</a:t>
            </a: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F9F2FB87-0EB1-419E-B234-5981F38B1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46943"/>
              </p:ext>
            </p:extLst>
          </p:nvPr>
        </p:nvGraphicFramePr>
        <p:xfrm>
          <a:off x="1172012" y="4914490"/>
          <a:ext cx="10010968" cy="161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Worksheet" r:id="rId3" imgW="5381513" imgH="866718" progId="Excel.Sheet.12">
                  <p:embed/>
                </p:oleObj>
              </mc:Choice>
              <mc:Fallback>
                <p:oleObj name="Worksheet" r:id="rId3" imgW="5381513" imgH="866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2012" y="4914490"/>
                        <a:ext cx="10010968" cy="1612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42211F36-BDA5-4F7B-8F78-9116BCED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011" y="7596622"/>
            <a:ext cx="10058949" cy="38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1448B2-7A01-4AB0-861D-B630C61A8F9E}"/>
              </a:ext>
            </a:extLst>
          </p:cNvPr>
          <p:cNvSpPr/>
          <p:nvPr/>
        </p:nvSpPr>
        <p:spPr>
          <a:xfrm>
            <a:off x="1236747" y="36116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③	病院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A339AB7-8D4B-462E-ADAB-BAC4D6DDEE83}"/>
              </a:ext>
            </a:extLst>
          </p:cNvPr>
          <p:cNvSpPr/>
          <p:nvPr/>
        </p:nvSpPr>
        <p:spPr>
          <a:xfrm>
            <a:off x="1504712" y="72387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●町外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D882019-3730-4DAB-BD30-AFF262020941}"/>
              </a:ext>
            </a:extLst>
          </p:cNvPr>
          <p:cNvSpPr/>
          <p:nvPr/>
        </p:nvSpPr>
        <p:spPr>
          <a:xfrm>
            <a:off x="1486424" y="42514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●町内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CA513EB-FF07-4812-81D3-9D1AB350994F}"/>
              </a:ext>
            </a:extLst>
          </p:cNvPr>
          <p:cNvSpPr/>
          <p:nvPr/>
        </p:nvSpPr>
        <p:spPr>
          <a:xfrm>
            <a:off x="1777086" y="7715208"/>
            <a:ext cx="928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南相馬市に、総合病院や個人経営のクリニックなど、多数病院があります。より専門的な治療はいわき市に行きます。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4692DA-98D3-4FA0-AD8E-67F74B60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99" y="4841442"/>
            <a:ext cx="8793378" cy="210323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9757DF0-6C5C-46A7-AE03-0A1E53598356}"/>
              </a:ext>
            </a:extLst>
          </p:cNvPr>
          <p:cNvSpPr/>
          <p:nvPr/>
        </p:nvSpPr>
        <p:spPr>
          <a:xfrm>
            <a:off x="1236747" y="87939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④	学校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E768615-F74E-4CD0-A03E-F76FB2CD1206}"/>
              </a:ext>
            </a:extLst>
          </p:cNvPr>
          <p:cNvSpPr/>
          <p:nvPr/>
        </p:nvSpPr>
        <p:spPr>
          <a:xfrm>
            <a:off x="1236747" y="11592513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⑤	その他（ガソリン、とこや、クリーニング）	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E4C69E-F068-4866-9719-74FFAEF6C06F}"/>
              </a:ext>
            </a:extLst>
          </p:cNvPr>
          <p:cNvSpPr/>
          <p:nvPr/>
        </p:nvSpPr>
        <p:spPr>
          <a:xfrm>
            <a:off x="1504712" y="928157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●町内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0B9BED4-B2EF-43D7-B2FF-2BA134F5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35" y="9789778"/>
            <a:ext cx="9051501" cy="1217009"/>
          </a:xfrm>
          <a:prstGeom prst="rect">
            <a:avLst/>
          </a:prstGeom>
        </p:spPr>
      </p:pic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C62DFC09-D8C5-49F1-A0B0-7BF8B05B6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076623"/>
              </p:ext>
            </p:extLst>
          </p:nvPr>
        </p:nvGraphicFramePr>
        <p:xfrm>
          <a:off x="1843535" y="12221228"/>
          <a:ext cx="8882924" cy="28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Worksheet" r:id="rId5" imgW="5381513" imgH="1723840" progId="Excel.Sheet.12">
                  <p:embed/>
                </p:oleObj>
              </mc:Choice>
              <mc:Fallback>
                <p:oleObj name="Worksheet" r:id="rId5" imgW="5381513" imgH="1723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3535" y="12221228"/>
                        <a:ext cx="8882924" cy="284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51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23669C-4709-45E1-8736-38AE78F772CE}"/>
              </a:ext>
            </a:extLst>
          </p:cNvPr>
          <p:cNvSpPr/>
          <p:nvPr/>
        </p:nvSpPr>
        <p:spPr>
          <a:xfrm>
            <a:off x="795506" y="28753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⑥	ゴミ収集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564F29-2793-4B72-9F2D-BDE4ABF38AC1}"/>
              </a:ext>
            </a:extLst>
          </p:cNvPr>
          <p:cNvSpPr/>
          <p:nvPr/>
        </p:nvSpPr>
        <p:spPr>
          <a:xfrm>
            <a:off x="1530963" y="834031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●指定ゴミ袋の販売先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D54240-201E-4BE8-A7D3-8A1E6E38624C}"/>
              </a:ext>
            </a:extLst>
          </p:cNvPr>
          <p:cNvSpPr/>
          <p:nvPr/>
        </p:nvSpPr>
        <p:spPr>
          <a:xfrm>
            <a:off x="795506" y="11429502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⑦	銀行・郵便局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C89408-390D-4549-B015-7F1E5C1AA9FC}"/>
              </a:ext>
            </a:extLst>
          </p:cNvPr>
          <p:cNvSpPr/>
          <p:nvPr/>
        </p:nvSpPr>
        <p:spPr>
          <a:xfrm>
            <a:off x="1483669" y="3764669"/>
            <a:ext cx="9224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詳細ページ：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http://www.town.namie.fukushima.jp/soshiki/3/15834.html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12483B1-EB51-4E36-8160-4126A9DC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585E0D-59D0-40B3-8964-F8D693D281B1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D6DC421-ABF7-48F2-A99D-083F1A29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669" y="4792117"/>
            <a:ext cx="6171940" cy="2892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6BB050B-AEC4-4C2C-86AD-27E2A7C80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621" y="8928682"/>
            <a:ext cx="6052604" cy="2310505"/>
          </a:xfrm>
          <a:prstGeom prst="rect">
            <a:avLst/>
          </a:prstGeom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424FA5E0-DB17-4C9D-BC6D-5C1441860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59560"/>
              </p:ext>
            </p:extLst>
          </p:nvPr>
        </p:nvGraphicFramePr>
        <p:xfrm>
          <a:off x="1530963" y="12104684"/>
          <a:ext cx="3735982" cy="198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5" imgW="1809590" imgH="961911" progId="Excel.Sheet.12">
                  <p:embed/>
                </p:oleObj>
              </mc:Choice>
              <mc:Fallback>
                <p:oleObj name="Worksheet" r:id="rId5" imgW="1809590" imgH="961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0963" y="12104684"/>
                        <a:ext cx="3735982" cy="198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38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6652D-9B76-42FC-82F8-428D8DAC0970}"/>
              </a:ext>
            </a:extLst>
          </p:cNvPr>
          <p:cNvSpPr/>
          <p:nvPr/>
        </p:nvSpPr>
        <p:spPr>
          <a:xfrm>
            <a:off x="1103819" y="2737144"/>
            <a:ext cx="10031541" cy="12604456"/>
          </a:xfrm>
          <a:prstGeom prst="rect">
            <a:avLst/>
          </a:prstGeom>
          <a:solidFill>
            <a:srgbClr val="FDE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CC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5D025-3EC9-42F7-9F0D-678D7F69801E}"/>
              </a:ext>
            </a:extLst>
          </p:cNvPr>
          <p:cNvSpPr/>
          <p:nvPr/>
        </p:nvSpPr>
        <p:spPr>
          <a:xfrm>
            <a:off x="2164966" y="3822559"/>
            <a:ext cx="8561962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①	当冊子の案内人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「私たちがご案内します！」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②	交通・宿泊情報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「浪江町に行ってみたい！」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③	引越関連情報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「引越するときには何が必要なんだろう？」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④	生活情報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「こんな生活を送っています！」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⑤	町内・近隣交通手段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「こんな風に移動しています！」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⑥	仕事情報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「ここを見れば仕事を探せます！」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⑦	支援制度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「就職や移住の際の補助支援制度があります！」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⑧	お問い合わせ			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「こんなこと、あんなこと、を聞いてみたい！」		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547991" y="587564"/>
            <a:ext cx="7127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「浪江町の情報をのぞいてみてください」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84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FE8E7D-EE46-430E-83F2-8066D63469E2}"/>
              </a:ext>
            </a:extLst>
          </p:cNvPr>
          <p:cNvSpPr/>
          <p:nvPr/>
        </p:nvSpPr>
        <p:spPr>
          <a:xfrm>
            <a:off x="842253" y="3393086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⑧	新聞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E33A13-D376-4CC3-99A3-8EA417B07616}"/>
              </a:ext>
            </a:extLst>
          </p:cNvPr>
          <p:cNvSpPr/>
          <p:nvPr/>
        </p:nvSpPr>
        <p:spPr>
          <a:xfrm>
            <a:off x="842253" y="604035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⑩	宅急便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12483B1-EB51-4E36-8160-4126A9DC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585E0D-59D0-40B3-8964-F8D693D281B1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FF6600"/>
          </a:solidFill>
        </p:spPr>
        <p:txBody>
          <a:bodyPr wrap="square" lIns="1080000" tIns="720000" bIns="288000">
            <a:spAutoFit/>
          </a:bodyPr>
          <a:lstStyle/>
          <a:p>
            <a:pPr marL="514350" indent="-514350">
              <a:buAutoNum type="circleNumDbPlain" startAt="4"/>
            </a:pP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生活情報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「こんな生活を送っています！」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E48B1F-2156-4198-8D07-E4218340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4097872"/>
            <a:ext cx="7003240" cy="151616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89845C-EB43-4DC7-B927-268375E44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6821289"/>
            <a:ext cx="4338208" cy="2356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DE6BAB-649F-42A0-881D-D083BDE4EFF9}"/>
              </a:ext>
            </a:extLst>
          </p:cNvPr>
          <p:cNvSpPr/>
          <p:nvPr/>
        </p:nvSpPr>
        <p:spPr>
          <a:xfrm>
            <a:off x="1187450" y="9478840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宅急便は、場合によっては浪江町への配送がなかったり、別途配送料が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かかったりする場合があります。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A0EB37-A4A5-4C5B-AA71-85287800E0CF}"/>
              </a:ext>
            </a:extLst>
          </p:cNvPr>
          <p:cNvSpPr/>
          <p:nvPr/>
        </p:nvSpPr>
        <p:spPr>
          <a:xfrm>
            <a:off x="1187450" y="11713996"/>
            <a:ext cx="10166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平日２０時以降、コンビニ含めて町内の商業施設はほとんど閉店します。（一部の飲食店除く）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また、休日に営業している商業施設も限られています。町内での買い物は計画的に行いましょう。</a:t>
            </a:r>
          </a:p>
          <a:p>
            <a:endParaRPr lang="ja-JP" altLang="en-US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日々の食事については、自炊、をおすすめします。浪江町で料理の腕を磨いてみませんか？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83DE989-D77E-47EB-B7C5-E03807C13E5A}"/>
              </a:ext>
            </a:extLst>
          </p:cNvPr>
          <p:cNvSpPr/>
          <p:nvPr/>
        </p:nvSpPr>
        <p:spPr>
          <a:xfrm>
            <a:off x="842253" y="1082753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●最後に・・・</a:t>
            </a:r>
          </a:p>
        </p:txBody>
      </p:sp>
    </p:spTree>
    <p:extLst>
      <p:ext uri="{BB962C8B-B14F-4D97-AF65-F5344CB8AC3E}">
        <p14:creationId xmlns:p14="http://schemas.microsoft.com/office/powerpoint/2010/main" val="56844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B030DC-FAA3-40F5-909D-EC67A1EDF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2" y="1302109"/>
            <a:ext cx="8584693" cy="11880000"/>
          </a:xfrm>
          <a:prstGeom prst="rect">
            <a:avLst/>
          </a:prstGeom>
        </p:spPr>
      </p:pic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FC8E920B-526C-491E-824C-B8B1A383D45B}"/>
              </a:ext>
            </a:extLst>
          </p:cNvPr>
          <p:cNvSpPr/>
          <p:nvPr/>
        </p:nvSpPr>
        <p:spPr>
          <a:xfrm>
            <a:off x="5178877" y="2534532"/>
            <a:ext cx="504000" cy="504000"/>
          </a:xfrm>
          <a:prstGeom prst="donut">
            <a:avLst>
              <a:gd name="adj" fmla="val 12322"/>
            </a:avLst>
          </a:prstGeom>
          <a:solidFill>
            <a:srgbClr val="FF33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383DDE0A-B5D2-4F25-9071-40F4EB5CAB79}"/>
              </a:ext>
            </a:extLst>
          </p:cNvPr>
          <p:cNvSpPr/>
          <p:nvPr/>
        </p:nvSpPr>
        <p:spPr>
          <a:xfrm>
            <a:off x="6099139" y="11608124"/>
            <a:ext cx="504000" cy="504000"/>
          </a:xfrm>
          <a:prstGeom prst="donut">
            <a:avLst>
              <a:gd name="adj" fmla="val 12322"/>
            </a:avLst>
          </a:prstGeom>
          <a:solidFill>
            <a:srgbClr val="FF33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: 塗りつぶしなし 6">
            <a:extLst>
              <a:ext uri="{FF2B5EF4-FFF2-40B4-BE49-F238E27FC236}">
                <a16:creationId xmlns:a16="http://schemas.microsoft.com/office/drawing/2014/main" id="{40DF80D9-AD7A-42B0-9D42-403FE1ACEC51}"/>
              </a:ext>
            </a:extLst>
          </p:cNvPr>
          <p:cNvSpPr/>
          <p:nvPr/>
        </p:nvSpPr>
        <p:spPr>
          <a:xfrm>
            <a:off x="6420259" y="7217632"/>
            <a:ext cx="504000" cy="504000"/>
          </a:xfrm>
          <a:prstGeom prst="donut">
            <a:avLst>
              <a:gd name="adj" fmla="val 12322"/>
            </a:avLst>
          </a:prstGeom>
          <a:solidFill>
            <a:srgbClr val="FF33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6B34B31-2630-4379-A7A3-D0EF08F2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F328B4F-E786-45EC-9A51-04D06E77B327}"/>
              </a:ext>
            </a:extLst>
          </p:cNvPr>
          <p:cNvSpPr/>
          <p:nvPr/>
        </p:nvSpPr>
        <p:spPr>
          <a:xfrm>
            <a:off x="6964084" y="11644124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5E9A1D9-4F07-4AE1-8DDB-115D4488B6D5}"/>
              </a:ext>
            </a:extLst>
          </p:cNvPr>
          <p:cNvSpPr/>
          <p:nvPr/>
        </p:nvSpPr>
        <p:spPr>
          <a:xfrm>
            <a:off x="6056342" y="3492996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304948A-10FA-4A48-84E8-7B6B96D3C112}"/>
              </a:ext>
            </a:extLst>
          </p:cNvPr>
          <p:cNvSpPr/>
          <p:nvPr/>
        </p:nvSpPr>
        <p:spPr>
          <a:xfrm>
            <a:off x="5877043" y="7014628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F303EB1-6A27-4C6B-B0A2-B9E00BEF5D89}"/>
              </a:ext>
            </a:extLst>
          </p:cNvPr>
          <p:cNvSpPr/>
          <p:nvPr/>
        </p:nvSpPr>
        <p:spPr>
          <a:xfrm>
            <a:off x="1814092" y="13656508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F04CB23-8E3C-412E-9B0B-64F31B7F06EF}"/>
              </a:ext>
            </a:extLst>
          </p:cNvPr>
          <p:cNvSpPr/>
          <p:nvPr/>
        </p:nvSpPr>
        <p:spPr>
          <a:xfrm>
            <a:off x="1814092" y="15073306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958A7A7-6513-4F71-AC3A-9ED9C400766A}"/>
              </a:ext>
            </a:extLst>
          </p:cNvPr>
          <p:cNvSpPr/>
          <p:nvPr/>
        </p:nvSpPr>
        <p:spPr>
          <a:xfrm>
            <a:off x="1814092" y="14364907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F27570-C852-4CED-AC0F-FF212FA10FE7}"/>
              </a:ext>
            </a:extLst>
          </p:cNvPr>
          <p:cNvSpPr txBox="1"/>
          <p:nvPr/>
        </p:nvSpPr>
        <p:spPr>
          <a:xfrm>
            <a:off x="2468880" y="13656508"/>
            <a:ext cx="50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まち・なみ・まるしぇ（浪江町役場敷地内）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F9B2BA-51E7-45F1-8A62-F1044AEA6870}"/>
              </a:ext>
            </a:extLst>
          </p:cNvPr>
          <p:cNvSpPr txBox="1"/>
          <p:nvPr/>
        </p:nvSpPr>
        <p:spPr>
          <a:xfrm>
            <a:off x="2490182" y="14352087"/>
            <a:ext cx="50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小高ストア・フルハウス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88F899-E408-4E33-B55B-873CE75A25AC}"/>
              </a:ext>
            </a:extLst>
          </p:cNvPr>
          <p:cNvSpPr txBox="1"/>
          <p:nvPr/>
        </p:nvSpPr>
        <p:spPr>
          <a:xfrm>
            <a:off x="2468880" y="15164187"/>
            <a:ext cx="50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フレスコキクチ等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522467-352F-484F-9BBF-4E19218B4851}"/>
              </a:ext>
            </a:extLst>
          </p:cNvPr>
          <p:cNvSpPr txBox="1"/>
          <p:nvPr/>
        </p:nvSpPr>
        <p:spPr>
          <a:xfrm>
            <a:off x="952317" y="4862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買い物地図①</a:t>
            </a:r>
          </a:p>
        </p:txBody>
      </p:sp>
    </p:spTree>
    <p:extLst>
      <p:ext uri="{BB962C8B-B14F-4D97-AF65-F5344CB8AC3E}">
        <p14:creationId xmlns:p14="http://schemas.microsoft.com/office/powerpoint/2010/main" val="414639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56C782-97C4-4E7F-B7CF-132A54795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9"/>
          <a:stretch/>
        </p:blipFill>
        <p:spPr>
          <a:xfrm>
            <a:off x="2138881" y="1338526"/>
            <a:ext cx="8034971" cy="11880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713024-27DB-46B5-ACBD-0BFB5EBC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6359305-56D8-477E-B7AE-B4A7C3E1EE9D}"/>
              </a:ext>
            </a:extLst>
          </p:cNvPr>
          <p:cNvSpPr/>
          <p:nvPr/>
        </p:nvSpPr>
        <p:spPr>
          <a:xfrm>
            <a:off x="7197817" y="10892350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4</a:t>
            </a:r>
            <a:endParaRPr kumimoji="1" lang="ja-JP" altLang="en-US" sz="2400" b="1" dirty="0"/>
          </a:p>
        </p:txBody>
      </p:sp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id="{3EA9E7E9-0881-4B36-8E24-D0AB4B235FB2}"/>
              </a:ext>
            </a:extLst>
          </p:cNvPr>
          <p:cNvSpPr/>
          <p:nvPr/>
        </p:nvSpPr>
        <p:spPr>
          <a:xfrm>
            <a:off x="7431817" y="11360350"/>
            <a:ext cx="504000" cy="504000"/>
          </a:xfrm>
          <a:prstGeom prst="donut">
            <a:avLst>
              <a:gd name="adj" fmla="val 12322"/>
            </a:avLst>
          </a:prstGeom>
          <a:solidFill>
            <a:srgbClr val="FF33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id="{7999CB1F-010B-4F49-993B-3E1538AB2A95}"/>
              </a:ext>
            </a:extLst>
          </p:cNvPr>
          <p:cNvSpPr/>
          <p:nvPr/>
        </p:nvSpPr>
        <p:spPr>
          <a:xfrm>
            <a:off x="5905068" y="2469920"/>
            <a:ext cx="502595" cy="504000"/>
          </a:xfrm>
          <a:prstGeom prst="donut">
            <a:avLst>
              <a:gd name="adj" fmla="val 12322"/>
            </a:avLst>
          </a:prstGeom>
          <a:solidFill>
            <a:srgbClr val="FF33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C867603-A104-4FFF-B150-652A2E82E998}"/>
              </a:ext>
            </a:extLst>
          </p:cNvPr>
          <p:cNvSpPr/>
          <p:nvPr/>
        </p:nvSpPr>
        <p:spPr>
          <a:xfrm>
            <a:off x="2138881" y="14098846"/>
            <a:ext cx="468000" cy="468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4</a:t>
            </a:r>
            <a:endParaRPr kumimoji="1"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F97184-BF38-4F9E-8F67-7DCF00B6F672}"/>
              </a:ext>
            </a:extLst>
          </p:cNvPr>
          <p:cNvSpPr txBox="1"/>
          <p:nvPr/>
        </p:nvSpPr>
        <p:spPr>
          <a:xfrm>
            <a:off x="2606881" y="14197514"/>
            <a:ext cx="57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さくらモールとみおか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3FB018-B1D2-40DA-8AED-0180AC87AF0C}"/>
              </a:ext>
            </a:extLst>
          </p:cNvPr>
          <p:cNvSpPr txBox="1"/>
          <p:nvPr/>
        </p:nvSpPr>
        <p:spPr>
          <a:xfrm>
            <a:off x="952317" y="4862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買い物地図②</a:t>
            </a:r>
          </a:p>
        </p:txBody>
      </p:sp>
    </p:spTree>
    <p:extLst>
      <p:ext uri="{BB962C8B-B14F-4D97-AF65-F5344CB8AC3E}">
        <p14:creationId xmlns:p14="http://schemas.microsoft.com/office/powerpoint/2010/main" val="384081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A7EAA3-82A4-43D8-B835-95BCBE3BBBB7}"/>
              </a:ext>
            </a:extLst>
          </p:cNvPr>
          <p:cNvSpPr/>
          <p:nvPr/>
        </p:nvSpPr>
        <p:spPr>
          <a:xfrm>
            <a:off x="421528" y="2773965"/>
            <a:ext cx="11504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①	町内の交通手段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●車		北　：　南相馬市まで約１０分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南　：　双葉町まで約１０分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西　：　川俣町まで約３０分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東　：　太平洋まで約１０分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●タクシー	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有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)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観光タクシー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　　　　　　　　　幾世橋字田中前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63-1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●住民票が浪江町にある方限定　デマンドタクシー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http://www.town.namie.fukushima.jp/soshiki/2/15671.html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事前の電話予約で、自宅から役場や医療機関、商業施設、浪江駅前等と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いった施設までの送迎をしてもらえます。		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2D435E-1D7E-4EFF-A6DB-B485692D1E6E}"/>
              </a:ext>
            </a:extLst>
          </p:cNvPr>
          <p:cNvSpPr/>
          <p:nvPr/>
        </p:nvSpPr>
        <p:spPr>
          <a:xfrm>
            <a:off x="421529" y="8971137"/>
            <a:ext cx="11504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②	近隣市町村への交通手段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●車		北　：　南相馬市中心部まで約３０分、相馬市まで約１時間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南　：　富岡町まで約３０分、いわき市まで約１時間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西　：　福島市まで約２時間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　　	東　：　太平洋まで約１０分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●常磐線（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JR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　　　浪江町～仙台間は運行しています。（１時間に１本程度）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　　　富岡駅～浪江駅間は代行バスの運行があります。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　　　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http://www.jrmito.com/eq/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(JR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東日本水戸支社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HP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で時刻表が確認できます）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●住民票が浪江町にある方限定　デマンドタクシー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http://www.town.namie.fukushima.jp/soshiki/2/15671.html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事前の電話予約で、南相馬市の病院やスーパーなどへの送迎をして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もらえます。		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FDC46E-8F5F-4152-A695-0A3B1CB0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5721E6-BF29-4324-B5EF-5557430DB344}"/>
              </a:ext>
            </a:extLst>
          </p:cNvPr>
          <p:cNvSpPr/>
          <p:nvPr/>
        </p:nvSpPr>
        <p:spPr>
          <a:xfrm>
            <a:off x="-12000" y="0"/>
            <a:ext cx="12204000" cy="2310505"/>
          </a:xfrm>
          <a:prstGeom prst="rect">
            <a:avLst/>
          </a:prstGeom>
          <a:solidFill>
            <a:srgbClr val="FF0000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⑤　町内・近隣交通手段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「こんな風に移動しています！」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553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EBFE6-EC9E-4F97-A286-F2C04A9DCE7D}"/>
              </a:ext>
            </a:extLst>
          </p:cNvPr>
          <p:cNvSpPr/>
          <p:nvPr/>
        </p:nvSpPr>
        <p:spPr>
          <a:xfrm>
            <a:off x="440986" y="3042934"/>
            <a:ext cx="8994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①	スタンバイ・カンパニー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hlinkClick r:id="rId2"/>
              </a:rPr>
              <a:t>https://jp.stanby.com/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浪江町内の求人情報が多数あります。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地域を浪江町に限定して検索してみて下さい。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A1E704-E42E-4984-9828-3C608E31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9CFB31-EE4A-47D6-A221-7F0D5A18655E}"/>
              </a:ext>
            </a:extLst>
          </p:cNvPr>
          <p:cNvSpPr/>
          <p:nvPr/>
        </p:nvSpPr>
        <p:spPr>
          <a:xfrm>
            <a:off x="-12000" y="0"/>
            <a:ext cx="12204000" cy="2310505"/>
          </a:xfrm>
          <a:prstGeom prst="rect">
            <a:avLst/>
          </a:prstGeom>
          <a:solidFill>
            <a:srgbClr val="00B0F0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⑥　仕事情報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「ここを見れば仕事が探せます！」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9114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FC480F-E850-433F-97D1-202BA3DF9CA6}"/>
              </a:ext>
            </a:extLst>
          </p:cNvPr>
          <p:cNvSpPr/>
          <p:nvPr/>
        </p:nvSpPr>
        <p:spPr>
          <a:xfrm>
            <a:off x="149155" y="3120892"/>
            <a:ext cx="1204284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①	就職応援		福島県相双地方交通費等助成事業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相双地方への就職を希望・検討する方へ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自宅から就職体験企業までの交通費や宿泊費の助成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ＵＲＬ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http://www.s-trial.net/koutsuuhi-josei.html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②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職場体験		福島県双葉地方就職等支援事業補助金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双葉地方の企業で就業体験、研修、インターンシップ等を行う方へ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宿泊費、自宅から宿泊施設までの交通費の助成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ＵＲＬ	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http://www.town.namie.fukushima.jp/soshiki/7/16083.html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③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住宅支援		福島県空き家・ふるさと復興支援事業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県外から福島県内に移住さる方へ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空き家のリフォーム費用の補助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ＵＲＬ</a:t>
            </a:r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https://www.pref.fukushima.lg.jp/sec/41065b/akiyafurusato.html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④	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その他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			</a:t>
            </a: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		　体験ツアー（視察、なみえフィールドワークなど）	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5BA5C-6556-4FF7-BF8E-673ADFF8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E0AB0B-6375-46E3-B834-05EC6A40F490}"/>
              </a:ext>
            </a:extLst>
          </p:cNvPr>
          <p:cNvSpPr/>
          <p:nvPr/>
        </p:nvSpPr>
        <p:spPr>
          <a:xfrm>
            <a:off x="-12000" y="0"/>
            <a:ext cx="12204000" cy="2310505"/>
          </a:xfrm>
          <a:prstGeom prst="rect">
            <a:avLst/>
          </a:prstGeom>
          <a:solidFill>
            <a:srgbClr val="00B0F0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⑦　支援制度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　「就職や移住の際の補助支援制度があります！」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592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76652D-9B76-42FC-82F8-428D8DAC0970}"/>
              </a:ext>
            </a:extLst>
          </p:cNvPr>
          <p:cNvSpPr/>
          <p:nvPr/>
        </p:nvSpPr>
        <p:spPr>
          <a:xfrm>
            <a:off x="1080229" y="2866157"/>
            <a:ext cx="10031541" cy="6455665"/>
          </a:xfrm>
          <a:prstGeom prst="rect">
            <a:avLst/>
          </a:prstGeom>
          <a:solidFill>
            <a:srgbClr val="FDE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CC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5D025-3EC9-42F7-9F0D-678D7F69801E}"/>
              </a:ext>
            </a:extLst>
          </p:cNvPr>
          <p:cNvSpPr/>
          <p:nvPr/>
        </p:nvSpPr>
        <p:spPr>
          <a:xfrm>
            <a:off x="2141376" y="3232284"/>
            <a:ext cx="85619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お問合せ先</a:t>
            </a:r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一般社団法人まちづくりなみえ</a:t>
            </a:r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担当：星　松本</a:t>
            </a:r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〒</a:t>
            </a:r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979-1521</a:t>
            </a: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福島県双葉郡浪江町大字権現堂字塚越</a:t>
            </a:r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2-10</a:t>
            </a:r>
          </a:p>
          <a:p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TEL</a:t>
            </a:r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：</a:t>
            </a:r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0240-23-7530</a:t>
            </a:r>
          </a:p>
          <a:p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FAX</a:t>
            </a:r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：</a:t>
            </a:r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0240-23-7531</a:t>
            </a:r>
          </a:p>
          <a:p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MAIL</a:t>
            </a:r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：</a:t>
            </a:r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info@mdnamie.jp</a:t>
            </a:r>
          </a:p>
          <a:p>
            <a:endParaRPr lang="en-US" altLang="ja-JP" sz="28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r>
              <a:rPr lang="ja-JP" altLang="en-US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ホームページでも情報を発信しています</a:t>
            </a:r>
          </a:p>
          <a:p>
            <a:r>
              <a:rPr lang="en-US" altLang="ja-JP" sz="28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http://www.mdnamie.jp/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547991" y="587564"/>
            <a:ext cx="7127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「こんなこと、あんなこと、を聞いてみたい！」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55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47BD51-1EC6-49D4-9D03-FE5666BA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8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5D025-3EC9-42F7-9F0D-678D7F69801E}"/>
              </a:ext>
            </a:extLst>
          </p:cNvPr>
          <p:cNvSpPr/>
          <p:nvPr/>
        </p:nvSpPr>
        <p:spPr>
          <a:xfrm>
            <a:off x="1498470" y="2756806"/>
            <a:ext cx="10126602" cy="1230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星　　東　　　　東京生まれ　　～　新規住民　～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・移住きっかけ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2018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年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4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月に移住しました。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震災以降、「いつかは福島で役に立ちたい」という思いがあり、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今回、たまたま当法人の募集に出会い、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当法人の人たちとの出会いがあり、浪江町に来ることにしました。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・どんな毎日か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…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１８年ぶりの一人暮らしを楽しんでいます。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朝昼晩の自炊、たまの外食、洗濯、掃除、買い物、などなど、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周りから見たら不便なところもあるかもしれない町ですが、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そこを工夫しながらの生活は面白いです。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あっ、コーヒー好きな私としては、福島市やいわき市などなど、</a:t>
            </a:r>
            <a:endParaRPr lang="en-US" altLang="ja-JP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こだわりのコーヒー焙煎店や喫茶店めぐりも楽しんでいます。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8" charset="-128"/>
              <a:ea typeface="UD Digi Kyokasho N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タイムスケジュール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平日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 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6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30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起床、お弁当づくり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 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6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50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新聞ななめ読み、身支度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 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8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朝ドラ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 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8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15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出勤（基本徒歩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20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分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…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運動不足解消）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  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9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業務開始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12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昼食（お弁当）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13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業務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18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～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19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だいたいこの間に終業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19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帰宅、夕飯、勉強、テレビ、お風呂、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1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日の反省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23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00</a:t>
            </a: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　就寝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D2E143-698A-4ABB-9D5D-5CDC8E8C3BD7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①	当冊子の案内人			</a:t>
            </a:r>
          </a:p>
          <a:p>
            <a:r>
              <a:rPr lang="en-US" altLang="ja-JP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｢</a:t>
            </a: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私たちがご案内します！」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endParaRPr lang="ja-JP" altLang="en-US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10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F5D025-3EC9-42F7-9F0D-678D7F69801E}"/>
              </a:ext>
            </a:extLst>
          </p:cNvPr>
          <p:cNvSpPr/>
          <p:nvPr/>
        </p:nvSpPr>
        <p:spPr>
          <a:xfrm>
            <a:off x="1498470" y="2919366"/>
            <a:ext cx="10126602" cy="110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松本　幸子　　　浪江町生まれ　　～　元住民　～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・移住きっかけ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2018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年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4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月に移住しました。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大学入学以来、浪江町を離れていましたが、帰還開始を機に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転職・移住しました。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浪江町の水と風景が好きです。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・どんな毎日か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…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会社の休日が水・日です。休み以外は仕事してます。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お休みの日は、水曜日は買い物など外へ出かける用事を済ませて、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日曜は趣味の畑仕事をしたり、家でのんびりしてます。</a:t>
            </a:r>
          </a:p>
          <a:p>
            <a:pPr>
              <a:lnSpc>
                <a:spcPts val="3300"/>
              </a:lnSpc>
            </a:pPr>
            <a:endParaRPr lang="en-US" altLang="ja-JP" sz="240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タイムスケジュール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平日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6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起床、身支度、お弁当づくり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7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30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趣味の畑仕事、勉強など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8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30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出勤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9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業務開始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12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昼食（お弁当）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13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業務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18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～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19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だいたいこの間に終業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19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帰宅か、友達の家に遊びに行ったり、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　　　隣の南相馬市まで買い物に行ったりします。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23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就寝		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-5085210" y="4903626"/>
            <a:ext cx="7127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3DCA1A0-6195-4138-BB5F-65C1675C7F59}"/>
              </a:ext>
            </a:extLst>
          </p:cNvPr>
          <p:cNvSpPr/>
          <p:nvPr/>
        </p:nvSpPr>
        <p:spPr>
          <a:xfrm>
            <a:off x="0" y="5655"/>
            <a:ext cx="12204000" cy="2310505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①	当冊子の案内人			</a:t>
            </a:r>
          </a:p>
          <a:p>
            <a:r>
              <a:rPr lang="en-US" altLang="ja-JP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｢</a:t>
            </a:r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私たちがご案内します！」	</a:t>
            </a:r>
            <a:endParaRPr lang="en-US" altLang="ja-JP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endParaRPr lang="ja-JP" altLang="en-US" sz="2800" dirty="0">
              <a:solidFill>
                <a:srgbClr val="FDE9CF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4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②	交通・宿泊情報		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「浪江町に行ってみたい！」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99DCE8-2039-43FE-8BFE-03280AB8B4D7}"/>
              </a:ext>
            </a:extLst>
          </p:cNvPr>
          <p:cNvSpPr/>
          <p:nvPr/>
        </p:nvSpPr>
        <p:spPr>
          <a:xfrm>
            <a:off x="1014190" y="3718701"/>
            <a:ext cx="10163620" cy="383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浪江町にある駅は「浪江駅」ひとつです。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東京から宮城県までを沿線とする常磐線の駅です。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現在、浪江駅～富岡駅間は福島第一原発事故により、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バスの振替輸送を行っています。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浪江まで行くには、ちょっと「コツ」が必要です。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町外からの移動手段と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町内の宿泊施設を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ご案内いたします。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7547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②	交通・宿泊情報		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「浪江町に行ってみたい！」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B8F7AE6-733C-494D-B655-71B828A3F482}"/>
              </a:ext>
            </a:extLst>
          </p:cNvPr>
          <p:cNvSpPr/>
          <p:nvPr/>
        </p:nvSpPr>
        <p:spPr>
          <a:xfrm>
            <a:off x="992059" y="7792261"/>
            <a:ext cx="11305920" cy="542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●東京から							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①　仙台経由：遠回りだけど早い	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東京駅	→	          仙台駅	　→	　　浪江駅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	・東北新幹線	            ・常磐線</a:t>
            </a:r>
            <a:r>
              <a:rPr lang="en-US" altLang="ja-JP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※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　　　　「はやぶさ」がおススメ。「やまびこ」はゆっくりです。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	・高速バス（各社運行）	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※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本数は少ないですが、仙台駅⇔浪江駅間は通常通りの運行です。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　　ただ、中間の「原ノ町駅」乗り換えの電車が多いので気を付けて下さい。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②いわき経由：まっすぐだけどちょっと時間かかる						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東京駅	→	いわき駅	　　　　　　　→　　	富岡駅	　　→	　　浪江駅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・常磐線（ひたち、普通）　　・常磐線	　　　　　　・常磐線振替輸送バス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　・高速バス（新常磐交通）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1798167-2CB4-4DA9-83A2-80B835D4E9CA}"/>
              </a:ext>
            </a:extLst>
          </p:cNvPr>
          <p:cNvSpPr/>
          <p:nvPr/>
        </p:nvSpPr>
        <p:spPr>
          <a:xfrm>
            <a:off x="425131" y="7136994"/>
            <a:ext cx="7351461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＜公共の交通機関を使用する場合＞</a:t>
            </a:r>
            <a:r>
              <a:rPr lang="en-US" altLang="ja-JP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436ACA-3131-448C-AFC6-30DA1FC08B3A}"/>
              </a:ext>
            </a:extLst>
          </p:cNvPr>
          <p:cNvSpPr/>
          <p:nvPr/>
        </p:nvSpPr>
        <p:spPr>
          <a:xfrm>
            <a:off x="992059" y="3802485"/>
            <a:ext cx="10328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＜車を使用する場合＞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常磐自動車道　浪江ＩＣから約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分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浪江ＩＣ：東京より約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260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ｋｍ、仙台より約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ｋｍ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浪江近辺の常磐自動車道は対面通行で一車線の道路が長いです。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混雑しがちなので注意！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FD6365A-54C9-44C4-8B16-CC68FFA871D6}"/>
              </a:ext>
            </a:extLst>
          </p:cNvPr>
          <p:cNvSpPr/>
          <p:nvPr/>
        </p:nvSpPr>
        <p:spPr>
          <a:xfrm>
            <a:off x="6891262" y="12732787"/>
            <a:ext cx="3921317" cy="87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※</a:t>
            </a: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富岡発→浪江着：１日６便	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　浪江発→富岡着：１日５便	</a:t>
            </a:r>
            <a:endParaRPr lang="en-US" altLang="ja-JP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9F23B8F-D280-4B46-A69A-342F31AFF3C4}"/>
              </a:ext>
            </a:extLst>
          </p:cNvPr>
          <p:cNvSpPr/>
          <p:nvPr/>
        </p:nvSpPr>
        <p:spPr>
          <a:xfrm>
            <a:off x="961433" y="3013423"/>
            <a:ext cx="8024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町外からの交通手段・・・「こうやって行き来します」</a:t>
            </a:r>
          </a:p>
        </p:txBody>
      </p:sp>
    </p:spTree>
    <p:extLst>
      <p:ext uri="{BB962C8B-B14F-4D97-AF65-F5344CB8AC3E}">
        <p14:creationId xmlns:p14="http://schemas.microsoft.com/office/powerpoint/2010/main" val="186945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②	交通・宿泊情報		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「浪江町に行ってみたい！」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75E47B-80A7-4D8F-B834-EA2ACD3BE073}"/>
              </a:ext>
            </a:extLst>
          </p:cNvPr>
          <p:cNvSpPr/>
          <p:nvPr/>
        </p:nvSpPr>
        <p:spPr>
          <a:xfrm>
            <a:off x="1003235" y="2774014"/>
            <a:ext cx="11011981" cy="899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関西・名古屋方面から										</a:t>
            </a:r>
          </a:p>
          <a:p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【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空路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】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伊丹空港	　　　　→	仙台空港	 →	仙台駅	→	浪江駅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中部国際空港						　　　　　・常磐線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※</a:t>
            </a:r>
          </a:p>
          <a:p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									</a:t>
            </a:r>
          </a:p>
          <a:p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【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陸路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】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新大阪駅  →	東京駅	→	仙台駅	→	原ノ町駅	→	浪江駅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京都駅			・東北新幹線		・常磐線		・常磐線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名古屋駅								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もしくは、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東京駅	→　いわき駅	　　→	　富岡駅　	　　→　　	浪江駅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・常磐線（ひたち、普通）		・常磐線　・常磐線振替輸送バス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・高速バス（新常磐交通）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								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高速バスもあります。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大阪・京都	→	いわき駅	→	富岡駅	→	浪江駅	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	　　　・常磐線		・常磐線振替輸送バス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＜関西方面高速バス予約サイト（近鉄バス）＞								</a:t>
            </a:r>
          </a:p>
          <a:p>
            <a:pPr>
              <a:lnSpc>
                <a:spcPts val="32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http://www.kintetsu-bus.co.jp/					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44BAC5-50FE-41FF-8EE4-616C539BC2CB}"/>
              </a:ext>
            </a:extLst>
          </p:cNvPr>
          <p:cNvSpPr/>
          <p:nvPr/>
        </p:nvSpPr>
        <p:spPr>
          <a:xfrm>
            <a:off x="920717" y="12199708"/>
            <a:ext cx="10350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●中国・四国・九州・北陸から									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首都圏、関西、名古屋方面以外からの移動の場合、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仙台空港経由の便利です。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※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福島県内には「福島空港」がありますが、浪江町への公共交通機関を使った交通の便が悪く、使用はおススメしません。							</a:t>
            </a:r>
          </a:p>
          <a:p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仙台空港なら、空港→仙台駅→浪江駅と、電車のみでの移動が可能です。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116260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rgbClr val="1D9A78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②	交通・宿泊情報		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「浪江町に行ってみたい！」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1BAD49-2307-4916-9CC4-EF6A35F1C521}"/>
              </a:ext>
            </a:extLst>
          </p:cNvPr>
          <p:cNvSpPr/>
          <p:nvPr/>
        </p:nvSpPr>
        <p:spPr>
          <a:xfrm>
            <a:off x="961433" y="4142856"/>
            <a:ext cx="8885621" cy="510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●いこいの村　なみえ	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https://www.ikoi-namie.com/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一泊：部屋全体料金：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3500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～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7000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円、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定員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～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5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名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+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１名様：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2500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(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中高生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2,000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/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小学生以下・障碍者 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1,500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)</a:t>
            </a: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詳しくはいこいの村までお問合せ下さい。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その他、カラオケルーム、会議室、宴会場もあります（有料）。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日帰り入浴は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10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時～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21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時、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500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円です。</a:t>
            </a:r>
          </a:p>
          <a:p>
            <a:pPr>
              <a:lnSpc>
                <a:spcPts val="3300"/>
              </a:lnSpc>
            </a:pPr>
            <a:endParaRPr lang="ja-JP" alt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●いふ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一泊：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4,500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円（夕食込み）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7D6319C-8732-4866-965D-DB564ACB5E5C}"/>
              </a:ext>
            </a:extLst>
          </p:cNvPr>
          <p:cNvSpPr/>
          <p:nvPr/>
        </p:nvSpPr>
        <p:spPr>
          <a:xfrm>
            <a:off x="961433" y="3013423"/>
            <a:ext cx="8024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町内での宿泊施設・・・「ここに泊まります」</a:t>
            </a:r>
          </a:p>
        </p:txBody>
      </p:sp>
    </p:spTree>
    <p:extLst>
      <p:ext uri="{BB962C8B-B14F-4D97-AF65-F5344CB8AC3E}">
        <p14:creationId xmlns:p14="http://schemas.microsoft.com/office/powerpoint/2010/main" val="137011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57CACB7-E128-4CC4-BEB5-CF75B8E6301E}"/>
              </a:ext>
            </a:extLst>
          </p:cNvPr>
          <p:cNvSpPr/>
          <p:nvPr/>
        </p:nvSpPr>
        <p:spPr>
          <a:xfrm>
            <a:off x="0" y="5655"/>
            <a:ext cx="12204000" cy="2340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0" tIns="720000" bIns="288000">
            <a:spAutoFit/>
          </a:bodyPr>
          <a:lstStyle/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③	引越関連情報	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       「引越するときには何が必要なんだろう？」	」</a:t>
            </a:r>
          </a:p>
          <a:p>
            <a:r>
              <a:rPr lang="ja-JP" altLang="en-US" sz="2800" dirty="0">
                <a:solidFill>
                  <a:srgbClr val="FDE9CF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				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71679-7F5C-42AD-B764-6551B88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B58-D36E-4C33-A146-87E6577AB06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E64FCF-5913-4B68-964A-FEA28032CB4D}"/>
              </a:ext>
            </a:extLst>
          </p:cNvPr>
          <p:cNvSpPr/>
          <p:nvPr/>
        </p:nvSpPr>
        <p:spPr>
          <a:xfrm>
            <a:off x="1477579" y="3144634"/>
            <a:ext cx="8885621" cy="510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新しいくらしを想像してみてください。			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			</a:t>
            </a:r>
          </a:p>
          <a:p>
            <a:pPr>
              <a:lnSpc>
                <a:spcPts val="3300"/>
              </a:lnSpc>
            </a:pP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【</a:t>
            </a: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移住ステップ</a:t>
            </a:r>
            <a:r>
              <a:rPr lang="en-US" altLang="ja-JP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】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１．移住の目的は？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２．家族・パートナーとの話し合い			</a:t>
            </a: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３．情報収集	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４．体験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５．仕事さがし・仕事つくり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６．住まい探し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７．実行！	</a:t>
            </a: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pPr>
              <a:lnSpc>
                <a:spcPts val="3300"/>
              </a:lnSpc>
            </a:pPr>
            <a:endParaRPr lang="en-US" altLang="ja-JP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26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1234</Words>
  <Application>Microsoft Office PowerPoint</Application>
  <PresentationFormat>ユーザー設定</PresentationFormat>
  <Paragraphs>457</Paragraphs>
  <Slides>27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UD Digi Kyokasho NK-B</vt:lpstr>
      <vt:lpstr>UD Digi Kyokasho NK-R</vt:lpstr>
      <vt:lpstr>UD Digi Kyokasho N-R</vt:lpstr>
      <vt:lpstr>UD デジタル 教科書体 N-R</vt:lpstr>
      <vt:lpstr>游ゴシック</vt:lpstr>
      <vt:lpstr>Arial</vt:lpstr>
      <vt:lpstr>Calibri</vt:lpstr>
      <vt:lpstr>Calibri Light</vt:lpstr>
      <vt:lpstr>Office Theme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 星</dc:creator>
  <cp:lastModifiedBy>幸子 松本</cp:lastModifiedBy>
  <cp:revision>126</cp:revision>
  <cp:lastPrinted>2018-08-27T01:41:23Z</cp:lastPrinted>
  <dcterms:created xsi:type="dcterms:W3CDTF">2018-08-24T02:41:04Z</dcterms:created>
  <dcterms:modified xsi:type="dcterms:W3CDTF">2018-12-24T10:51:40Z</dcterms:modified>
</cp:coreProperties>
</file>